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  <p:sldId id="266" r:id="rId6"/>
    <p:sldId id="267" r:id="rId7"/>
    <p:sldId id="268" r:id="rId8"/>
    <p:sldId id="271" r:id="rId9"/>
    <p:sldId id="272" r:id="rId10"/>
    <p:sldId id="273" r:id="rId11"/>
    <p:sldId id="274" r:id="rId12"/>
    <p:sldId id="275" r:id="rId13"/>
    <p:sldId id="276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pronoms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A75A97D-54AA-A119-A06B-BB127AC43F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09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8566" y="1878528"/>
            <a:ext cx="4935583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 algn="ctr">
              <a:buFont typeface="Arial" pitchFamily="34" charset="0"/>
              <a:buNone/>
              <a:defRPr/>
            </a:pPr>
            <a:r>
              <a:rPr lang="fr-FR" sz="5100" b="1" u="sng" dirty="0">
                <a:solidFill>
                  <a:prstClr val="black"/>
                </a:solidFill>
                <a:latin typeface="Calibri"/>
              </a:rPr>
              <a:t>Emma et </a:t>
            </a:r>
            <a:r>
              <a:rPr lang="fr-FR" sz="5100" b="1" u="sng" dirty="0" err="1">
                <a:solidFill>
                  <a:prstClr val="black"/>
                </a:solidFill>
                <a:latin typeface="Calibri"/>
              </a:rPr>
              <a:t>Kyllian</a:t>
            </a:r>
            <a:r>
              <a:rPr lang="fr-FR" sz="5100" b="1" u="sng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FR" sz="5100" dirty="0">
                <a:solidFill>
                  <a:prstClr val="black"/>
                </a:solidFill>
                <a:latin typeface="Calibri"/>
              </a:rPr>
              <a:t>regardent leur émission préférée.</a:t>
            </a:r>
          </a:p>
          <a:p>
            <a:pPr marL="0" indent="0" algn="ctr">
              <a:buFont typeface="Arial" pitchFamily="34" charset="0"/>
              <a:buNone/>
            </a:pPr>
            <a:endParaRPr lang="fr-FR" sz="5100" dirty="0"/>
          </a:p>
          <a:p>
            <a:pPr marL="0" indent="0" algn="ctr">
              <a:buFont typeface="Arial" pitchFamily="34" charset="0"/>
              <a:buNone/>
            </a:pPr>
            <a:r>
              <a:rPr lang="fr-FR" sz="5100" dirty="0"/>
              <a:t>A : Il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5100" dirty="0"/>
              <a:t>B : Ils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5100" dirty="0"/>
              <a:t>C : Elles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99EEDD03-A2CB-8860-A6D3-97AC2B729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0159" y="58473"/>
            <a:ext cx="9423400" cy="1325563"/>
          </a:xfrm>
        </p:spPr>
        <p:txBody>
          <a:bodyPr/>
          <a:lstStyle/>
          <a:p>
            <a:r>
              <a:rPr lang="fr-FR" dirty="0">
                <a:latin typeface="+mn-lt"/>
              </a:rPr>
              <a:t>Quel groupe sujet peut remplacer le pronom personnel en gras ?</a:t>
            </a:r>
            <a:endParaRPr lang="fr-FR" b="1" dirty="0">
              <a:latin typeface="+mn-lt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CA5BA454-F31E-7212-7F20-2931EF9744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7963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2384" y="1744662"/>
            <a:ext cx="4935583" cy="435133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 algn="ctr">
              <a:buFont typeface="Arial" pitchFamily="34" charset="0"/>
              <a:buNone/>
              <a:defRPr/>
            </a:pPr>
            <a:r>
              <a:rPr lang="fr-FR" sz="6400" b="1" u="sng" dirty="0">
                <a:solidFill>
                  <a:prstClr val="black"/>
                </a:solidFill>
                <a:latin typeface="Calibri"/>
              </a:rPr>
              <a:t>Emma et </a:t>
            </a:r>
            <a:r>
              <a:rPr lang="fr-FR" sz="6400" b="1" u="sng" dirty="0" err="1">
                <a:solidFill>
                  <a:prstClr val="black"/>
                </a:solidFill>
                <a:latin typeface="Calibri"/>
              </a:rPr>
              <a:t>Kyllian</a:t>
            </a:r>
            <a:r>
              <a:rPr lang="fr-FR" sz="6400" b="1" u="sng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FR" sz="6400" dirty="0">
                <a:solidFill>
                  <a:prstClr val="black"/>
                </a:solidFill>
                <a:latin typeface="Calibri"/>
              </a:rPr>
              <a:t>regardent leur émission préférée.</a:t>
            </a:r>
          </a:p>
          <a:p>
            <a:pPr marL="0" indent="0" algn="ctr">
              <a:buFont typeface="Arial" pitchFamily="34" charset="0"/>
              <a:buNone/>
            </a:pPr>
            <a:endParaRPr lang="fr-FR" sz="6400" dirty="0"/>
          </a:p>
          <a:p>
            <a:pPr marL="0" indent="0" algn="ctr">
              <a:buFont typeface="Arial" pitchFamily="34" charset="0"/>
              <a:buNone/>
            </a:pPr>
            <a:r>
              <a:rPr lang="fr-FR" sz="6400" dirty="0"/>
              <a:t>A : Il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6400" dirty="0"/>
              <a:t>B : Ils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6400" dirty="0"/>
              <a:t>C : Elles</a:t>
            </a:r>
            <a:endParaRPr lang="fr-FR" dirty="0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B2107241-E8E9-473D-ABC7-8349E39EFB34}"/>
              </a:ext>
            </a:extLst>
          </p:cNvPr>
          <p:cNvSpPr/>
          <p:nvPr/>
        </p:nvSpPr>
        <p:spPr>
          <a:xfrm>
            <a:off x="4720783" y="4852343"/>
            <a:ext cx="685618" cy="61499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2CAA1062-94A0-33D8-5873-8FF308BF17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6721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0159" y="58473"/>
            <a:ext cx="9423400" cy="1325563"/>
          </a:xfrm>
        </p:spPr>
        <p:txBody>
          <a:bodyPr/>
          <a:lstStyle/>
          <a:p>
            <a:r>
              <a:rPr lang="fr-FR" dirty="0">
                <a:latin typeface="+mn-lt"/>
              </a:rPr>
              <a:t>Quel groupe sujet peut remplacer le pronom personnel en gras ?</a:t>
            </a:r>
            <a:endParaRPr lang="fr-FR" b="1" dirty="0">
              <a:latin typeface="+mn-lt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0166" y="2040453"/>
            <a:ext cx="4935583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 algn="ctr">
              <a:buFont typeface="Arial" pitchFamily="34" charset="0"/>
              <a:buNone/>
              <a:defRPr/>
            </a:pPr>
            <a:r>
              <a:rPr lang="fr-FR" sz="5100" b="1" u="sng" dirty="0">
                <a:solidFill>
                  <a:prstClr val="black"/>
                </a:solidFill>
                <a:latin typeface="Calibri"/>
              </a:rPr>
              <a:t>Les abeilles </a:t>
            </a:r>
            <a:r>
              <a:rPr lang="fr-FR" sz="5100" dirty="0">
                <a:solidFill>
                  <a:prstClr val="black"/>
                </a:solidFill>
                <a:latin typeface="Calibri"/>
              </a:rPr>
              <a:t>butinaient les fleurs.</a:t>
            </a:r>
          </a:p>
          <a:p>
            <a:pPr marL="0" indent="0" algn="ctr">
              <a:buFont typeface="Arial" pitchFamily="34" charset="0"/>
              <a:buNone/>
            </a:pPr>
            <a:endParaRPr lang="fr-FR" sz="5100" dirty="0"/>
          </a:p>
          <a:p>
            <a:pPr marL="0" indent="0" algn="ctr">
              <a:buFont typeface="Arial" pitchFamily="34" charset="0"/>
              <a:buNone/>
            </a:pPr>
            <a:r>
              <a:rPr lang="fr-FR" sz="5100" dirty="0"/>
              <a:t>A : Il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5100" dirty="0"/>
              <a:t>B : Ils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5100" dirty="0"/>
              <a:t>C : Elles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498767F-0FC3-C78D-CD54-9F76726EF4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953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3911" y="2052832"/>
            <a:ext cx="4935583" cy="435133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 algn="ctr">
              <a:buFont typeface="Arial" pitchFamily="34" charset="0"/>
              <a:buNone/>
              <a:defRPr/>
            </a:pPr>
            <a:r>
              <a:rPr lang="fr-FR" sz="6600" b="1" u="sng" dirty="0">
                <a:solidFill>
                  <a:prstClr val="black"/>
                </a:solidFill>
                <a:latin typeface="Calibri"/>
              </a:rPr>
              <a:t>Les abeilles </a:t>
            </a:r>
            <a:r>
              <a:rPr lang="fr-FR" sz="6600" dirty="0">
                <a:solidFill>
                  <a:prstClr val="black"/>
                </a:solidFill>
                <a:latin typeface="Calibri"/>
              </a:rPr>
              <a:t>butinaient les fleurs.</a:t>
            </a:r>
          </a:p>
          <a:p>
            <a:pPr marL="0" indent="0" algn="ctr">
              <a:buFont typeface="Arial" pitchFamily="34" charset="0"/>
              <a:buNone/>
            </a:pPr>
            <a:endParaRPr lang="fr-FR" sz="6600" dirty="0"/>
          </a:p>
          <a:p>
            <a:pPr marL="0" indent="0" algn="ctr">
              <a:buFont typeface="Arial" pitchFamily="34" charset="0"/>
              <a:buNone/>
            </a:pPr>
            <a:r>
              <a:rPr lang="fr-FR" sz="6600" dirty="0"/>
              <a:t>A : Il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6600" dirty="0"/>
              <a:t>B : Ils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6600" dirty="0"/>
              <a:t>C : Elles</a:t>
            </a:r>
            <a:endParaRPr lang="fr-FR" dirty="0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D9E90E6A-E4B0-4E8F-94E2-2B3FDC26D864}"/>
              </a:ext>
            </a:extLst>
          </p:cNvPr>
          <p:cNvSpPr/>
          <p:nvPr/>
        </p:nvSpPr>
        <p:spPr>
          <a:xfrm>
            <a:off x="4538354" y="5264362"/>
            <a:ext cx="685618" cy="61499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6F2FFC77-2D69-2965-6125-36A6DB72F8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356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0159" y="58473"/>
            <a:ext cx="9423400" cy="1325563"/>
          </a:xfrm>
        </p:spPr>
        <p:txBody>
          <a:bodyPr/>
          <a:lstStyle/>
          <a:p>
            <a:r>
              <a:rPr lang="fr-FR" dirty="0">
                <a:latin typeface="+mn-lt"/>
              </a:rPr>
              <a:t>Quel groupe sujet peut remplacer le pronom personnel en gras ?</a:t>
            </a:r>
            <a:endParaRPr lang="fr-FR" b="1" dirty="0">
              <a:latin typeface="+mn-lt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3984" y="1744662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sz="3600" b="1" dirty="0">
              <a:solidFill>
                <a:srgbClr val="F4944A"/>
              </a:solidFill>
            </a:endParaRPr>
          </a:p>
          <a:p>
            <a:pPr marL="0" indent="0">
              <a:buNone/>
            </a:pPr>
            <a:r>
              <a:rPr lang="fr-FR" sz="3600" b="1" dirty="0"/>
              <a:t>Il </a:t>
            </a:r>
            <a:r>
              <a:rPr lang="fr-FR" sz="3600" dirty="0"/>
              <a:t>a perdu ses clés.</a:t>
            </a:r>
          </a:p>
          <a:p>
            <a:pPr marL="0" indent="0" algn="ctr">
              <a:buFont typeface="Arial" pitchFamily="34" charset="0"/>
              <a:buNone/>
            </a:pPr>
            <a:endParaRPr lang="fr-FR" sz="3600" dirty="0"/>
          </a:p>
          <a:p>
            <a:pPr marL="0" indent="0" algn="ctr">
              <a:buFont typeface="Arial" pitchFamily="34" charset="0"/>
              <a:buNone/>
            </a:pPr>
            <a:r>
              <a:rPr lang="fr-FR" sz="3600" dirty="0"/>
              <a:t>A : Julie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3600" dirty="0"/>
              <a:t>B : Louis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3600" dirty="0"/>
              <a:t>C : Louis et Paul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9171169-4BE1-1657-73DE-5F9A90B1FA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34747" y="1535595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sz="3600" b="1" dirty="0">
              <a:solidFill>
                <a:srgbClr val="F4944A"/>
              </a:solidFill>
            </a:endParaRPr>
          </a:p>
          <a:p>
            <a:pPr marL="0" indent="0">
              <a:buNone/>
            </a:pPr>
            <a:r>
              <a:rPr lang="fr-FR" sz="3600" b="1" dirty="0"/>
              <a:t>Il </a:t>
            </a:r>
            <a:r>
              <a:rPr lang="fr-FR" sz="3600" dirty="0"/>
              <a:t>a perdu ses clés.</a:t>
            </a:r>
          </a:p>
          <a:p>
            <a:pPr marL="0" indent="0" algn="ctr">
              <a:buFont typeface="Arial" pitchFamily="34" charset="0"/>
              <a:buNone/>
            </a:pPr>
            <a:endParaRPr lang="fr-FR" sz="3600" dirty="0"/>
          </a:p>
          <a:p>
            <a:pPr marL="0" indent="0" algn="ctr">
              <a:buFont typeface="Arial" pitchFamily="34" charset="0"/>
              <a:buNone/>
            </a:pPr>
            <a:r>
              <a:rPr lang="fr-FR" sz="3600" dirty="0"/>
              <a:t>A : Julie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3600" dirty="0"/>
              <a:t>B : Louis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3600" dirty="0"/>
              <a:t>C : Louis et Paul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95257734-F4D8-4F69-80A2-2B1DF7608C7F}"/>
              </a:ext>
            </a:extLst>
          </p:cNvPr>
          <p:cNvSpPr/>
          <p:nvPr/>
        </p:nvSpPr>
        <p:spPr>
          <a:xfrm>
            <a:off x="4646053" y="4511106"/>
            <a:ext cx="685618" cy="61499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9FB8D8BE-7525-FBEE-420E-F89FD40BA4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0159" y="58473"/>
            <a:ext cx="9423400" cy="1325563"/>
          </a:xfrm>
        </p:spPr>
        <p:txBody>
          <a:bodyPr/>
          <a:lstStyle/>
          <a:p>
            <a:r>
              <a:rPr lang="fr-FR" dirty="0">
                <a:latin typeface="+mn-lt"/>
              </a:rPr>
              <a:t>Quel groupe sujet peut remplacer le pronom personnel en gras ?</a:t>
            </a:r>
            <a:endParaRPr lang="fr-FR" b="1" dirty="0">
              <a:latin typeface="+mn-lt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3766" y="1744662"/>
            <a:ext cx="4935583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 algn="ctr">
              <a:buFont typeface="Arial" pitchFamily="34" charset="0"/>
              <a:buNone/>
            </a:pPr>
            <a:r>
              <a:rPr lang="fr-FR" sz="3900" b="1" dirty="0"/>
              <a:t>Ils</a:t>
            </a:r>
            <a:r>
              <a:rPr lang="fr-FR" sz="3900" dirty="0"/>
              <a:t> cherchaient les œufs dans le jardin.</a:t>
            </a:r>
          </a:p>
          <a:p>
            <a:pPr marL="0" indent="0" algn="ctr">
              <a:buFont typeface="Arial" pitchFamily="34" charset="0"/>
              <a:buNone/>
            </a:pPr>
            <a:endParaRPr lang="fr-FR" sz="3900" dirty="0"/>
          </a:p>
          <a:p>
            <a:pPr marL="0" indent="0" algn="ctr">
              <a:buFont typeface="Arial" pitchFamily="34" charset="0"/>
              <a:buNone/>
            </a:pPr>
            <a:r>
              <a:rPr lang="fr-FR" sz="3900" dirty="0"/>
              <a:t>A : Gabin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3900" dirty="0"/>
              <a:t>B : Amélie et Louise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3900" dirty="0"/>
              <a:t>C : Nolan et Noé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E9A27FE3-79FD-1F59-0288-2B0FD60785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510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6965" y="1744662"/>
            <a:ext cx="4935583" cy="435133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 algn="ctr">
              <a:buFont typeface="Arial" pitchFamily="34" charset="0"/>
              <a:buNone/>
            </a:pPr>
            <a:r>
              <a:rPr lang="fr-FR" sz="9600" b="1" dirty="0"/>
              <a:t>Ils</a:t>
            </a:r>
            <a:r>
              <a:rPr lang="fr-FR" sz="9600" dirty="0"/>
              <a:t> cherchaient les œufs dans le jardin.</a:t>
            </a:r>
          </a:p>
          <a:p>
            <a:pPr marL="0" indent="0" algn="ctr">
              <a:buFont typeface="Arial" pitchFamily="34" charset="0"/>
              <a:buNone/>
            </a:pPr>
            <a:endParaRPr lang="fr-FR" sz="9600" dirty="0"/>
          </a:p>
          <a:p>
            <a:pPr marL="0" indent="0" algn="ctr">
              <a:buFont typeface="Arial" pitchFamily="34" charset="0"/>
              <a:buNone/>
            </a:pPr>
            <a:r>
              <a:rPr lang="fr-FR" sz="9600" dirty="0"/>
              <a:t>A : Gabin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9600" dirty="0"/>
              <a:t>B : Amélie et Louise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9600" dirty="0"/>
              <a:t>C : Nolan et Noé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A8508E5C-1FAE-4572-A61F-A021E2EC8AA0}"/>
              </a:ext>
            </a:extLst>
          </p:cNvPr>
          <p:cNvSpPr/>
          <p:nvPr/>
        </p:nvSpPr>
        <p:spPr>
          <a:xfrm>
            <a:off x="3352723" y="5132867"/>
            <a:ext cx="685618" cy="61499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919CA52-4470-15F9-6478-58C7EF0077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980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0159" y="58473"/>
            <a:ext cx="9423400" cy="1325563"/>
          </a:xfrm>
        </p:spPr>
        <p:txBody>
          <a:bodyPr/>
          <a:lstStyle/>
          <a:p>
            <a:r>
              <a:rPr lang="fr-FR" dirty="0">
                <a:latin typeface="+mn-lt"/>
              </a:rPr>
              <a:t>Quel groupe sujet peut remplacer le pronom personnel en gras ?</a:t>
            </a:r>
            <a:endParaRPr lang="fr-FR" b="1" dirty="0">
              <a:latin typeface="+mn-lt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0093" y="1878528"/>
            <a:ext cx="4935583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 algn="ctr">
              <a:buFont typeface="Arial" pitchFamily="34" charset="0"/>
              <a:buNone/>
            </a:pPr>
            <a:r>
              <a:rPr lang="fr-FR" sz="5100" b="1" dirty="0"/>
              <a:t>Elle</a:t>
            </a:r>
            <a:r>
              <a:rPr lang="fr-FR" sz="5100" dirty="0"/>
              <a:t> a oublié ses affaires de piscine.</a:t>
            </a:r>
          </a:p>
          <a:p>
            <a:pPr marL="0" indent="0" algn="ctr">
              <a:buFont typeface="Arial" pitchFamily="34" charset="0"/>
              <a:buNone/>
            </a:pPr>
            <a:endParaRPr lang="fr-FR" sz="5100" dirty="0"/>
          </a:p>
          <a:p>
            <a:pPr marL="0" indent="0" algn="ctr">
              <a:buFont typeface="Arial" pitchFamily="34" charset="0"/>
              <a:buNone/>
            </a:pPr>
            <a:r>
              <a:rPr lang="fr-FR" sz="5100" dirty="0"/>
              <a:t>A : Julia et Marie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5100" dirty="0"/>
              <a:t>B : Martin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5100" dirty="0"/>
              <a:t>C : Zoé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45F310B-2FFA-5593-4D11-A46C0F6F7D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173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0217" y="1744662"/>
            <a:ext cx="4935583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 algn="ctr">
              <a:buFont typeface="Arial" pitchFamily="34" charset="0"/>
              <a:buNone/>
            </a:pPr>
            <a:r>
              <a:rPr lang="fr-FR" sz="6600" b="1" dirty="0"/>
              <a:t>Elle</a:t>
            </a:r>
            <a:r>
              <a:rPr lang="fr-FR" sz="6600" dirty="0"/>
              <a:t> a oublié ses affaires de piscine.</a:t>
            </a:r>
          </a:p>
          <a:p>
            <a:pPr marL="0" indent="0" algn="ctr">
              <a:buFont typeface="Arial" pitchFamily="34" charset="0"/>
              <a:buNone/>
            </a:pPr>
            <a:endParaRPr lang="fr-FR" sz="6600" dirty="0"/>
          </a:p>
          <a:p>
            <a:pPr marL="0" indent="0" algn="ctr">
              <a:buFont typeface="Arial" pitchFamily="34" charset="0"/>
              <a:buNone/>
            </a:pPr>
            <a:r>
              <a:rPr lang="fr-FR" sz="6600" dirty="0"/>
              <a:t>A : Julia et Marie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6600" dirty="0"/>
              <a:t>B : Martin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6600" dirty="0"/>
              <a:t>C : Zoé</a:t>
            </a:r>
            <a:endParaRPr lang="fr-FR" dirty="0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7382BE61-DD64-4CB1-9655-E305D74ADD34}"/>
              </a:ext>
            </a:extLst>
          </p:cNvPr>
          <p:cNvSpPr/>
          <p:nvPr/>
        </p:nvSpPr>
        <p:spPr>
          <a:xfrm>
            <a:off x="4868860" y="5286616"/>
            <a:ext cx="685618" cy="61499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E9140F82-A0D0-5450-FFC2-FDDA5B67CB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395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0929" y="1969705"/>
            <a:ext cx="4935583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 algn="ctr">
              <a:buFont typeface="Arial" pitchFamily="34" charset="0"/>
              <a:buNone/>
              <a:defRPr/>
            </a:pPr>
            <a:r>
              <a:rPr lang="fr-FR" sz="5100" b="1" u="sng" dirty="0">
                <a:solidFill>
                  <a:prstClr val="black"/>
                </a:solidFill>
                <a:latin typeface="Calibri"/>
              </a:rPr>
              <a:t>L’hirondelle</a:t>
            </a:r>
            <a:r>
              <a:rPr lang="fr-FR" sz="5100" dirty="0">
                <a:solidFill>
                  <a:prstClr val="black"/>
                </a:solidFill>
                <a:latin typeface="Calibri"/>
              </a:rPr>
              <a:t> revient au printemps.</a:t>
            </a:r>
          </a:p>
          <a:p>
            <a:pPr marL="0" indent="0" algn="ctr">
              <a:buFont typeface="Arial" pitchFamily="34" charset="0"/>
              <a:buNone/>
            </a:pPr>
            <a:endParaRPr lang="fr-FR" sz="5100" dirty="0"/>
          </a:p>
          <a:p>
            <a:pPr marL="0" indent="0" algn="ctr">
              <a:buFont typeface="Arial" pitchFamily="34" charset="0"/>
              <a:buNone/>
            </a:pPr>
            <a:r>
              <a:rPr lang="fr-FR" sz="5100" dirty="0"/>
              <a:t>A : Il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5100" dirty="0"/>
              <a:t>B : Elle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5100" dirty="0"/>
              <a:t>C : Elles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272C13C2-E612-524E-A7FA-2915FF3C5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0159" y="58473"/>
            <a:ext cx="9423400" cy="1325563"/>
          </a:xfrm>
        </p:spPr>
        <p:txBody>
          <a:bodyPr/>
          <a:lstStyle/>
          <a:p>
            <a:r>
              <a:rPr lang="fr-FR" dirty="0">
                <a:latin typeface="+mn-lt"/>
              </a:rPr>
              <a:t>Quel groupe sujet peut remplacer le pronom personnel en gras ?</a:t>
            </a:r>
            <a:endParaRPr lang="fr-FR" b="1" dirty="0">
              <a:latin typeface="+mn-lt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8018A1EF-DB55-7895-C7E8-5B699F5775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148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5511" y="1962159"/>
            <a:ext cx="4935583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 algn="ctr">
              <a:buFont typeface="Arial" pitchFamily="34" charset="0"/>
              <a:buNone/>
              <a:defRPr/>
            </a:pPr>
            <a:r>
              <a:rPr lang="fr-FR" sz="6300" b="1" u="sng" dirty="0">
                <a:solidFill>
                  <a:prstClr val="black"/>
                </a:solidFill>
                <a:latin typeface="Calibri"/>
              </a:rPr>
              <a:t>L’hirondelle</a:t>
            </a:r>
            <a:r>
              <a:rPr lang="fr-FR" sz="6300" dirty="0">
                <a:solidFill>
                  <a:prstClr val="black"/>
                </a:solidFill>
                <a:latin typeface="Calibri"/>
              </a:rPr>
              <a:t> revient au printemps.</a:t>
            </a:r>
          </a:p>
          <a:p>
            <a:pPr marL="0" indent="0" algn="ctr">
              <a:buFont typeface="Arial" pitchFamily="34" charset="0"/>
              <a:buNone/>
            </a:pPr>
            <a:endParaRPr lang="fr-FR" sz="6300" dirty="0"/>
          </a:p>
          <a:p>
            <a:pPr marL="0" indent="0" algn="ctr">
              <a:buFont typeface="Arial" pitchFamily="34" charset="0"/>
              <a:buNone/>
            </a:pPr>
            <a:r>
              <a:rPr lang="fr-FR" sz="6300" dirty="0"/>
              <a:t>A : Il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6300" dirty="0"/>
              <a:t>B : Elle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6300" dirty="0"/>
              <a:t>C : Elles</a:t>
            </a:r>
            <a:endParaRPr lang="fr-FR" dirty="0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79A876D5-8AFD-43CD-B0C6-2A9038EC7B0C}"/>
              </a:ext>
            </a:extLst>
          </p:cNvPr>
          <p:cNvSpPr/>
          <p:nvPr/>
        </p:nvSpPr>
        <p:spPr>
          <a:xfrm>
            <a:off x="4633978" y="4905303"/>
            <a:ext cx="685618" cy="61499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D67AEA57-FBCB-A301-3B87-33D3A0C156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7078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334</Words>
  <Application>Microsoft Office PowerPoint</Application>
  <PresentationFormat>Grand écran</PresentationFormat>
  <Paragraphs>112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Thème Office</vt:lpstr>
      <vt:lpstr>Rituel 2</vt:lpstr>
      <vt:lpstr>Quel groupe sujet peut remplacer le pronom personnel en gras ?</vt:lpstr>
      <vt:lpstr>Correction</vt:lpstr>
      <vt:lpstr>Quel groupe sujet peut remplacer le pronom personnel en gras ?</vt:lpstr>
      <vt:lpstr>Correction</vt:lpstr>
      <vt:lpstr>Quel groupe sujet peut remplacer le pronom personnel en gras ?</vt:lpstr>
      <vt:lpstr>Correction</vt:lpstr>
      <vt:lpstr>Quel groupe sujet peut remplacer le pronom personnel en gras ?</vt:lpstr>
      <vt:lpstr>Correction</vt:lpstr>
      <vt:lpstr>Quel groupe sujet peut remplacer le pronom personnel en gras ?</vt:lpstr>
      <vt:lpstr>Correction</vt:lpstr>
      <vt:lpstr>Quel groupe sujet peut remplacer le pronom personnel en gras ?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31</cp:revision>
  <dcterms:created xsi:type="dcterms:W3CDTF">2021-07-17T07:25:24Z</dcterms:created>
  <dcterms:modified xsi:type="dcterms:W3CDTF">2022-08-06T20:07:23Z</dcterms:modified>
</cp:coreProperties>
</file>